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8" r:id="rId13"/>
    <p:sldId id="267" r:id="rId14"/>
    <p:sldId id="269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A2C326-C522-43C7-8940-39DDE6ECF2F6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086B5B-2296-40D9-9930-9DC6CC0C9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3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1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5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78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8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1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2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9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6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3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10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85" y="0"/>
            <a:ext cx="9720072" cy="951722"/>
          </a:xfrm>
        </p:spPr>
        <p:txBody>
          <a:bodyPr/>
          <a:lstStyle/>
          <a:p>
            <a:r>
              <a:rPr lang="en-US" dirty="0"/>
              <a:t>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51722"/>
            <a:ext cx="9720073" cy="5357638"/>
          </a:xfrm>
        </p:spPr>
        <p:txBody>
          <a:bodyPr/>
          <a:lstStyle/>
          <a:p>
            <a:r>
              <a:rPr lang="en-US" sz="2800" dirty="0"/>
              <a:t>Resistance is the tendency for a material to oppose the </a:t>
            </a:r>
            <a:br>
              <a:rPr lang="en-US" sz="2800" dirty="0"/>
            </a:br>
            <a:r>
              <a:rPr lang="en-US" sz="2800" dirty="0"/>
              <a:t>flow of electrons.</a:t>
            </a:r>
          </a:p>
          <a:p>
            <a:r>
              <a:rPr lang="en-US" sz="2800" dirty="0"/>
              <a:t>It changes electrical energy into thermal energy and </a:t>
            </a:r>
            <a:br>
              <a:rPr lang="en-US" sz="2800" dirty="0"/>
            </a:br>
            <a:r>
              <a:rPr lang="en-US" sz="2800" dirty="0"/>
              <a:t>light</a:t>
            </a:r>
          </a:p>
          <a:p>
            <a:r>
              <a:rPr lang="en-US" sz="2800" dirty="0"/>
              <a:t>All materials have some electrical resistance</a:t>
            </a:r>
          </a:p>
          <a:p>
            <a:r>
              <a:rPr lang="en-US" sz="2800" dirty="0"/>
              <a:t>Resistance is measured in ohms </a:t>
            </a:r>
          </a:p>
          <a:p>
            <a:r>
              <a:rPr lang="en-US" sz="2800" dirty="0"/>
              <a:t>Good conductors have low resistance.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11" t="40544" r="24834" b="14137"/>
          <a:stretch/>
        </p:blipFill>
        <p:spPr>
          <a:xfrm>
            <a:off x="5662221" y="3395283"/>
            <a:ext cx="443885" cy="470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205" t="15764" r="9557" b="8322"/>
          <a:stretch/>
        </p:blipFill>
        <p:spPr>
          <a:xfrm>
            <a:off x="8608669" y="2266974"/>
            <a:ext cx="2890982" cy="283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4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67985"/>
            <a:ext cx="9720072" cy="1499616"/>
          </a:xfrm>
        </p:spPr>
        <p:txBody>
          <a:bodyPr/>
          <a:lstStyle/>
          <a:p>
            <a:r>
              <a:rPr lang="en-US" dirty="0"/>
              <a:t>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20800"/>
            <a:ext cx="9720073" cy="4988560"/>
          </a:xfrm>
        </p:spPr>
        <p:txBody>
          <a:bodyPr/>
          <a:lstStyle/>
          <a:p>
            <a:r>
              <a:rPr lang="en-US" sz="2400" b="1" dirty="0"/>
              <a:t>Simple circuits</a:t>
            </a:r>
            <a:r>
              <a:rPr lang="en-US" sz="2400" dirty="0"/>
              <a:t> contain a source of voltage difference (like a </a:t>
            </a:r>
            <a:br>
              <a:rPr lang="en-US" sz="2400" dirty="0"/>
            </a:br>
            <a:r>
              <a:rPr lang="en-US" sz="2400" dirty="0"/>
              <a:t>battery), a device that has resistance (like a lightbulb), and </a:t>
            </a:r>
            <a:br>
              <a:rPr lang="en-US" sz="2400" dirty="0"/>
            </a:br>
            <a:r>
              <a:rPr lang="en-US" sz="2400" dirty="0"/>
              <a:t>conductors that connect everything together (wires).</a:t>
            </a:r>
          </a:p>
          <a:p>
            <a:endParaRPr lang="en-US" sz="2400" b="1" dirty="0"/>
          </a:p>
          <a:p>
            <a:r>
              <a:rPr lang="en-US" sz="2400" dirty="0"/>
              <a:t>The voltage difference, current, and resistance in a circuit are </a:t>
            </a:r>
            <a:br>
              <a:rPr lang="en-US" sz="2400" dirty="0"/>
            </a:br>
            <a:r>
              <a:rPr lang="en-US" sz="2400" dirty="0"/>
              <a:t>related. This relationship is known as </a:t>
            </a:r>
            <a:r>
              <a:rPr lang="en-US" sz="2400" b="1" u="sng" dirty="0"/>
              <a:t>Ohm's Law</a:t>
            </a:r>
            <a:r>
              <a:rPr lang="en-US" sz="2400" u="sng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559" b="14334"/>
          <a:stretch/>
        </p:blipFill>
        <p:spPr>
          <a:xfrm>
            <a:off x="433000" y="3970391"/>
            <a:ext cx="9778695" cy="757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8329" y="5021671"/>
            <a:ext cx="7908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What current flows through a hair dryer plugged into a 110 Volt circuit if it has a resistance of 25 ohms?</a:t>
            </a:r>
          </a:p>
        </p:txBody>
      </p:sp>
    </p:spTree>
    <p:extLst>
      <p:ext uri="{BB962C8B-B14F-4D97-AF65-F5344CB8AC3E}">
        <p14:creationId xmlns:p14="http://schemas.microsoft.com/office/powerpoint/2010/main" val="850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Symbols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52" t="26519" r="15368" b="13304"/>
          <a:stretch/>
        </p:blipFill>
        <p:spPr>
          <a:xfrm>
            <a:off x="232756" y="1720943"/>
            <a:ext cx="6417426" cy="3036742"/>
          </a:xfrm>
          <a:prstGeom prst="rect">
            <a:avLst/>
          </a:prstGeom>
        </p:spPr>
      </p:pic>
      <p:pic>
        <p:nvPicPr>
          <p:cNvPr id="1026" name="Picture 2" descr="http://www.physicsclassroom.com/Class/circuits/u9l4a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81" y="3382969"/>
            <a:ext cx="7332087" cy="25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85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329182"/>
            <a:ext cx="9720072" cy="1499616"/>
          </a:xfrm>
        </p:spPr>
        <p:txBody>
          <a:bodyPr/>
          <a:lstStyle/>
          <a:p>
            <a:r>
              <a:rPr lang="en-US" dirty="0"/>
              <a:t>Types of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70435"/>
            <a:ext cx="9720073" cy="5138926"/>
          </a:xfrm>
        </p:spPr>
        <p:txBody>
          <a:bodyPr/>
          <a:lstStyle/>
          <a:p>
            <a:r>
              <a:rPr lang="en-US" sz="2800" b="1" dirty="0"/>
              <a:t>1. Series Circuit -</a:t>
            </a:r>
            <a:r>
              <a:rPr lang="en-US" sz="2800" dirty="0"/>
              <a:t>  the components are lined up along one path.  If the circuit is broken, all components turn off.</a:t>
            </a:r>
          </a:p>
          <a:p>
            <a:r>
              <a:rPr lang="en-US" sz="2800" b="1" dirty="0"/>
              <a:t>2. Parallel Circuit</a:t>
            </a:r>
            <a:r>
              <a:rPr lang="en-US" sz="2800" dirty="0"/>
              <a:t> - there are several branching paths to the components.  If the circuit is broken at any one branch, only the components on that branch will turn off.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32" y="3401118"/>
            <a:ext cx="3771900" cy="2276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850" y="3419181"/>
            <a:ext cx="35623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9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circuit is this?</a:t>
            </a:r>
          </a:p>
        </p:txBody>
      </p:sp>
      <p:pic>
        <p:nvPicPr>
          <p:cNvPr id="5" name="Picture 2" descr="http://www.emsb.qc.ca/laurenhill/science/meq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313" y="2516677"/>
            <a:ext cx="8809702" cy="39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47" y="2320090"/>
            <a:ext cx="10658885" cy="4023360"/>
          </a:xfrm>
        </p:spPr>
        <p:txBody>
          <a:bodyPr/>
          <a:lstStyle/>
          <a:p>
            <a:r>
              <a:rPr lang="en-US" sz="2800" dirty="0"/>
              <a:t>There are two types of charges:  </a:t>
            </a:r>
          </a:p>
          <a:p>
            <a:r>
              <a:rPr lang="en-US" sz="2800" dirty="0"/>
              <a:t>Protons - positive</a:t>
            </a:r>
          </a:p>
          <a:p>
            <a:r>
              <a:rPr lang="en-US" sz="2800" dirty="0"/>
              <a:t>Electrons - negative. </a:t>
            </a:r>
          </a:p>
          <a:p>
            <a:endParaRPr lang="en-US" sz="2800" b="1" dirty="0"/>
          </a:p>
          <a:p>
            <a:r>
              <a:rPr lang="en-US" sz="2800" dirty="0"/>
              <a:t>The accumulation of excess charge on an object is known as </a:t>
            </a:r>
            <a:br>
              <a:rPr lang="en-US" sz="2800" dirty="0"/>
            </a:br>
            <a:r>
              <a:rPr lang="en-US" sz="2800" b="1" dirty="0"/>
              <a:t>static electricity</a:t>
            </a:r>
            <a:r>
              <a:rPr lang="en-US" sz="2800" dirty="0"/>
              <a:t>.  Static electricity is potential energy.  It is stored.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185" y="60324"/>
            <a:ext cx="7037064" cy="22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8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6788222" cy="402336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Charges exert forces</a:t>
            </a:r>
          </a:p>
          <a:p>
            <a:r>
              <a:rPr lang="en-US" sz="3200" dirty="0"/>
              <a:t> Like charges repel</a:t>
            </a:r>
          </a:p>
          <a:p>
            <a:r>
              <a:rPr lang="en-US" sz="3200" dirty="0"/>
              <a:t>Opposite charges attract</a:t>
            </a:r>
          </a:p>
          <a:p>
            <a:r>
              <a:rPr lang="en-US" sz="3200" b="1" dirty="0"/>
              <a:t>Electric Fields:</a:t>
            </a:r>
          </a:p>
          <a:p>
            <a:r>
              <a:rPr lang="en-US" sz="3200" dirty="0"/>
              <a:t>Surrounding every electric charge is an electric field that </a:t>
            </a:r>
            <a:br>
              <a:rPr lang="en-US" sz="3200" dirty="0"/>
            </a:br>
            <a:r>
              <a:rPr lang="en-US" sz="3200" dirty="0"/>
              <a:t>exerts forces on other electric charges.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93249"/>
            <a:ext cx="5764567" cy="2781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399" y="2204113"/>
            <a:ext cx="3508066" cy="2971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4392" y="4460268"/>
            <a:ext cx="3244692" cy="23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6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conservation of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040625" cy="4023360"/>
          </a:xfrm>
        </p:spPr>
        <p:txBody>
          <a:bodyPr/>
          <a:lstStyle/>
          <a:p>
            <a:r>
              <a:rPr lang="en-US" sz="2800" dirty="0"/>
              <a:t>According to this law, charge can be transferred from object to </a:t>
            </a:r>
            <a:br>
              <a:rPr lang="en-US" sz="2800" dirty="0"/>
            </a:br>
            <a:r>
              <a:rPr lang="en-US" sz="2800" dirty="0"/>
              <a:t>object, but it cannot be created nor destroyed.  The charge </a:t>
            </a:r>
            <a:br>
              <a:rPr lang="en-US" sz="2800" dirty="0"/>
            </a:br>
            <a:r>
              <a:rPr lang="en-US" sz="2800" dirty="0"/>
              <a:t>simply moves from one place to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1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Conductors and insulators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6555"/>
            <a:ext cx="9720073" cy="446280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conductor</a:t>
            </a:r>
            <a:r>
              <a:rPr lang="en-US" sz="2800" dirty="0"/>
              <a:t> is a material that allows the flow of electricity to pass through it.</a:t>
            </a:r>
          </a:p>
          <a:p>
            <a:endParaRPr lang="en-US" sz="2800" b="1" dirty="0"/>
          </a:p>
          <a:p>
            <a:r>
              <a:rPr lang="en-US" sz="2800" dirty="0"/>
              <a:t>An </a:t>
            </a:r>
            <a:r>
              <a:rPr lang="en-US" sz="2800" b="1" dirty="0"/>
              <a:t>insulator</a:t>
            </a:r>
            <a:r>
              <a:rPr lang="en-US" sz="2800" dirty="0"/>
              <a:t> is a material that does not allow the flow of electricity through it.</a:t>
            </a:r>
          </a:p>
          <a:p>
            <a:r>
              <a:rPr lang="en-US" sz="2800" b="1" dirty="0"/>
              <a:t>Conductors  Insulators</a:t>
            </a:r>
          </a:p>
          <a:p>
            <a:r>
              <a:rPr lang="en-US" sz="2800" dirty="0"/>
              <a:t>* Metal 	* Styrofoam</a:t>
            </a:r>
          </a:p>
          <a:p>
            <a:r>
              <a:rPr lang="en-US" sz="2800" dirty="0"/>
              <a:t>* Water 	* Rubber</a:t>
            </a:r>
          </a:p>
          <a:p>
            <a:pPr marL="128016" lvl="1" indent="0">
              <a:buNone/>
            </a:pPr>
            <a:r>
              <a:rPr lang="en-US" sz="2800" dirty="0"/>
              <a:t>		 * Plastic</a:t>
            </a:r>
          </a:p>
          <a:p>
            <a:r>
              <a:rPr lang="en-US" sz="2800" dirty="0"/>
              <a:t> 		* Paper</a:t>
            </a:r>
          </a:p>
          <a:p>
            <a:endParaRPr lang="en-US" dirty="0"/>
          </a:p>
        </p:txBody>
      </p:sp>
      <p:pic>
        <p:nvPicPr>
          <p:cNvPr id="1026" name="Picture 2" descr="http://www.electricitynews.co/wp-content/uploads/2015/09/2666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55" y="3828525"/>
            <a:ext cx="3622304" cy="241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3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Charging by Contact:</a:t>
            </a:r>
            <a:r>
              <a:rPr lang="en-US" sz="3200" dirty="0"/>
              <a:t> the process of </a:t>
            </a:r>
            <a:br>
              <a:rPr lang="en-US" sz="3200" dirty="0"/>
            </a:br>
            <a:r>
              <a:rPr lang="en-US" sz="3200" dirty="0"/>
              <a:t>transferring charge by touching or </a:t>
            </a:r>
            <a:br>
              <a:rPr lang="en-US" sz="3200" dirty="0"/>
            </a:br>
            <a:r>
              <a:rPr lang="en-US" sz="3200" dirty="0"/>
              <a:t>rubbing </a:t>
            </a:r>
          </a:p>
          <a:p>
            <a:r>
              <a:rPr lang="en-US" sz="3200" b="1" dirty="0"/>
              <a:t>Charging by Induction</a:t>
            </a:r>
            <a:r>
              <a:rPr lang="en-US" sz="3200" dirty="0"/>
              <a:t>: The </a:t>
            </a:r>
            <a:br>
              <a:rPr lang="en-US" sz="3200" dirty="0"/>
            </a:br>
            <a:r>
              <a:rPr lang="en-US" sz="3200" dirty="0"/>
              <a:t>rearrangement of electrons on </a:t>
            </a:r>
            <a:br>
              <a:rPr lang="en-US" sz="3200" dirty="0"/>
            </a:br>
            <a:r>
              <a:rPr lang="en-US" sz="3200" dirty="0"/>
              <a:t>a neutral object caused by a </a:t>
            </a:r>
            <a:br>
              <a:rPr lang="en-US" sz="3200" dirty="0"/>
            </a:br>
            <a:r>
              <a:rPr lang="en-US" sz="3200" dirty="0"/>
              <a:t>nearby charged object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84" y="1049368"/>
            <a:ext cx="3790144" cy="511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9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1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80" y="2161712"/>
            <a:ext cx="11413487" cy="4023360"/>
          </a:xfrm>
        </p:spPr>
        <p:txBody>
          <a:bodyPr/>
          <a:lstStyle/>
          <a:p>
            <a:r>
              <a:rPr lang="en-US" sz="3200" dirty="0"/>
              <a:t>Is electricity that is caused by a continuous flow of </a:t>
            </a:r>
            <a:br>
              <a:rPr lang="en-US" sz="3200" dirty="0"/>
            </a:br>
            <a:r>
              <a:rPr lang="en-US" sz="3200" dirty="0"/>
              <a:t>electrons.</a:t>
            </a:r>
          </a:p>
          <a:p>
            <a:r>
              <a:rPr lang="en-US" sz="3200" dirty="0"/>
              <a:t>Electric current is measured in amperes.  </a:t>
            </a:r>
          </a:p>
          <a:p>
            <a:r>
              <a:rPr lang="en-US" sz="3200" dirty="0"/>
              <a:t>The path that this current flows through is called a circuit. </a:t>
            </a:r>
          </a:p>
          <a:p>
            <a:r>
              <a:rPr lang="en-US" sz="3200" dirty="0"/>
              <a:t>A circuit must be closed to allow the flow of electricity.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5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53087"/>
            <a:ext cx="9720073" cy="43562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Is the measure of energy given to the charge flowing in a circuit.</a:t>
            </a:r>
          </a:p>
          <a:p>
            <a:endParaRPr lang="en-US" sz="2800" b="1" dirty="0"/>
          </a:p>
          <a:p>
            <a:r>
              <a:rPr lang="en-US" sz="2800" dirty="0"/>
              <a:t>The greater the voltage, the greater the force or "pressure" that drives the charge through the circuit.</a:t>
            </a:r>
          </a:p>
          <a:p>
            <a:endParaRPr lang="en-US" sz="2800" b="1" dirty="0"/>
          </a:p>
          <a:p>
            <a:r>
              <a:rPr lang="en-US" sz="2800" b="1" dirty="0"/>
              <a:t>What is the difference between Volts and Amps?</a:t>
            </a:r>
          </a:p>
          <a:p>
            <a:r>
              <a:rPr lang="en-US" sz="2800" dirty="0"/>
              <a:t> *  Amps measure like how much water comes out of a hose.</a:t>
            </a:r>
          </a:p>
          <a:p>
            <a:endParaRPr lang="en-US" sz="2800" b="1" dirty="0"/>
          </a:p>
          <a:p>
            <a:r>
              <a:rPr lang="en-US" sz="2800" dirty="0"/>
              <a:t> *  Volts measure like how hard the water comes out of a  hose.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219" y="210442"/>
            <a:ext cx="2915817" cy="1403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9107" y="3593163"/>
            <a:ext cx="2019117" cy="225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16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4092</TotalTime>
  <Words>286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Tw Cen MT Condensed</vt:lpstr>
      <vt:lpstr>Wingdings 3</vt:lpstr>
      <vt:lpstr>Integral</vt:lpstr>
      <vt:lpstr>Electricity</vt:lpstr>
      <vt:lpstr>Electricity</vt:lpstr>
      <vt:lpstr>Electrical Charges</vt:lpstr>
      <vt:lpstr>Law of conservation of charge</vt:lpstr>
      <vt:lpstr>Conductors and insulators</vt:lpstr>
      <vt:lpstr>Charging Objects</vt:lpstr>
      <vt:lpstr>PowerPoint Presentation</vt:lpstr>
      <vt:lpstr>Current</vt:lpstr>
      <vt:lpstr>Voltage</vt:lpstr>
      <vt:lpstr>Resistance</vt:lpstr>
      <vt:lpstr>Ohm’s Law</vt:lpstr>
      <vt:lpstr>Circuit Symbols</vt:lpstr>
      <vt:lpstr>Types of Circuits</vt:lpstr>
      <vt:lpstr>What type of circuit is this?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Lauren Marrone</dc:creator>
  <cp:lastModifiedBy>Courtney L. Turner</cp:lastModifiedBy>
  <cp:revision>12</cp:revision>
  <cp:lastPrinted>2016-11-10T13:41:27Z</cp:lastPrinted>
  <dcterms:created xsi:type="dcterms:W3CDTF">2015-11-06T12:33:20Z</dcterms:created>
  <dcterms:modified xsi:type="dcterms:W3CDTF">2017-09-18T14:19:24Z</dcterms:modified>
</cp:coreProperties>
</file>